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311" r:id="rId2"/>
    <p:sldId id="258" r:id="rId3"/>
    <p:sldId id="316" r:id="rId4"/>
    <p:sldId id="322" r:id="rId5"/>
    <p:sldId id="326" r:id="rId6"/>
    <p:sldId id="327" r:id="rId7"/>
    <p:sldId id="319" r:id="rId8"/>
    <p:sldId id="328" r:id="rId9"/>
    <p:sldId id="335" r:id="rId10"/>
    <p:sldId id="329" r:id="rId11"/>
    <p:sldId id="330" r:id="rId12"/>
    <p:sldId id="334" r:id="rId13"/>
    <p:sldId id="331" r:id="rId14"/>
    <p:sldId id="332" r:id="rId15"/>
    <p:sldId id="333" r:id="rId16"/>
    <p:sldId id="321" r:id="rId17"/>
  </p:sldIdLst>
  <p:sldSz cx="12192000" cy="6858000"/>
  <p:notesSz cx="6858000" cy="9144000"/>
  <p:embeddedFontLst>
    <p:embeddedFont>
      <p:font typeface="FZCuHeiSongS-B-GB" panose="02010600030101010101" charset="-122"/>
      <p:regular r:id="rId19"/>
    </p:embeddedFont>
    <p:embeddedFont>
      <p:font typeface="FZDaWeiTiS-R-GB" panose="02010600030101010101" charset="-122"/>
      <p:regular r:id="rId20"/>
    </p:embeddedFont>
    <p:embeddedFont>
      <p:font typeface="FZShengShiKaiShuS-EB-GB" panose="02010600030101010101" charset="-122"/>
      <p:regular r:id="rId21"/>
    </p:embeddedFont>
    <p:embeddedFont>
      <p:font typeface="思源黑体 CN Light" panose="02010600030101010101" charset="-122"/>
      <p:regular r:id="rId22"/>
      <p:bold r:id="rId23"/>
      <p:italic r:id="rId24"/>
      <p:boldItalic r:id="rId25"/>
    </p:embeddedFont>
    <p:embeddedFont>
      <p:font typeface="字魂105号-简雅黑" panose="02010600030101010101" charset="-122"/>
      <p:regular r:id="rId26"/>
    </p:embeddedFont>
    <p:embeddedFont>
      <p:font typeface="BIZ UDPGothic" panose="020B0400000000000000" pitchFamily="34" charset="-128"/>
      <p:regular r:id="rId27"/>
      <p:bold r:id="rId28"/>
    </p:embeddedFont>
    <p:embeddedFont>
      <p:font typeface="Yu Gothic" panose="020B0400000000000000" pitchFamily="34" charset="-128"/>
      <p:regular r:id="rId29"/>
      <p:bold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等线 Light" panose="02010600030101010101" pitchFamily="2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921E24"/>
    <a:srgbClr val="911E22"/>
    <a:srgbClr val="921E23"/>
    <a:srgbClr val="7F161B"/>
    <a:srgbClr val="9A0000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5"/>
    <p:restoredTop sz="94668"/>
  </p:normalViewPr>
  <p:slideViewPr>
    <p:cSldViewPr snapToGrid="0" showGuides="1">
      <p:cViewPr varScale="1">
        <p:scale>
          <a:sx n="63" d="100"/>
          <a:sy n="63" d="100"/>
        </p:scale>
        <p:origin x="572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  <a:t>2024/12/27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73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91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83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9140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152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FEC98-06E2-24DB-0D6F-29842416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A08A04-33F5-5CE5-98A9-8BD9CF233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B802D3-AE40-E357-07CF-BA13F107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A8BD0-1C51-C45C-276D-DB24EF969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71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CEEB7-ABFB-471A-ADCB-495EC7794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60A374-5374-4DDE-BCA0-F0740290B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1093D-015E-4F6E-8FFA-620396DA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AFF19-A4AA-4C08-AEB5-36C65134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EBA11-CF3F-46CB-9E67-695AB0C2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AB714-989B-4D33-96F4-2B445283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C4C592-EABB-4648-8153-C80FE8945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C75BF-C3D3-40E2-8133-D4FA0E71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EC0A3E-3434-460A-95AF-5F0A4E45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E8E57-6EED-4028-B7F6-12E4FC8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5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2B1054-3E4A-43AB-A740-8FA5AE4A9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064617-66C9-4610-96EB-8DBD7A0D9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2C5F1B-212A-4649-8623-6A8B3057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74AC5-DCB6-49A6-B821-A2D260F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CB4E1-0513-46F6-804A-623F7D78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DA1FB-A6CF-4F76-8049-BFB2F800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7DE5A-76BA-446E-8F45-665685A36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35D23D-1F2E-43CC-959A-2F9241D6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78137-32AC-4F0B-B91B-24C22D1F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BDE78-357B-4977-B26A-818FF5A5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3D76B-92A8-4C52-830C-D56F7073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7E3D6-A48E-4708-B327-6759957D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1C38F0-1F91-4E42-ADB1-51684747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CC766-4152-4E01-9D95-7BF4B583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BDEEDF-5F1C-42A5-8DBF-979D3DED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448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0416E-FF30-47C2-BFFD-94BCFA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9A159-EE3E-49BA-8F5A-5C677623E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5CD34D-853C-4A1A-BF39-4BCB0873E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556450-DCFA-4338-A456-832AF6818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563404-138D-4283-8B43-BACAA250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B1F88-82F6-4E65-B5AE-C37C849C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8A563-9746-4325-91CC-726B0B12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7FA948-7E2D-43B7-B415-9BB51AF6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11B11E-09C3-462F-AA36-7C78774D7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409D6A-7BF1-42B6-8FF2-7C3B6FC3C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5E20E0-6A63-4EA5-8809-875E3EB2E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A4436E-E434-49DA-AEF5-E960C0C1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B35480-CA15-4195-A88A-946DBACC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5FC85C-6FD3-444A-9A5E-01032472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7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6EE34-A494-4648-8C0D-B864BE2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1EBD94-5A0F-4251-B472-66C07100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0A38D9-ACDD-49C4-9501-C93603C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1F7F38-D4DA-4237-9BC5-395BC82D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76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3D695F-240D-4EEA-B341-A92087FD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E93584-CF6E-41AA-AC1E-FE90E718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906E4-8376-4F8E-A6EB-D813FFE4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61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64DDB-4F66-4393-BA92-8D147715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6F15F-E333-4669-AF0F-FF818992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7B6901-09D9-4789-8C40-AC9EE7EDC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EFF1E8-CB7D-411B-99F9-244F27EA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843332-3FF6-407E-8B2A-764F7239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800C51-ED80-409C-A7AE-E2DEB864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3AED8-409F-47F4-B2E8-A9AC4B460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B673F9-AE70-47BB-839B-372EBC833F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56FCDE-73AF-471F-9517-89446524D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D6181D-BB61-4BA6-A04D-96E6F2B0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FB3EC-9BD2-470A-973A-BE1E8895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92810E-1BD3-475A-820E-19DEA89F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5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7A12CD-6626-4F81-B688-359DD39A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2A76FF-F722-4DB7-B8FF-A16B53FA7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89D61-C05E-420B-AC27-0FE432C2D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A4BC-35B1-438E-9152-446B9BB83C9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961EF9-BD67-4F65-85E3-29498331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D4C3E-B700-476A-B03C-473960E0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3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>
            <a:extLst>
              <a:ext uri="{FF2B5EF4-FFF2-40B4-BE49-F238E27FC236}">
                <a16:creationId xmlns:a16="http://schemas.microsoft.com/office/drawing/2014/main" id="{A0CFC375-4927-1347-9E18-AEF88E7B99B2}"/>
              </a:ext>
            </a:extLst>
          </p:cNvPr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217" r="-4315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F48B92-F4FD-7B42-994C-226AB2156608}"/>
              </a:ext>
            </a:extLst>
          </p:cNvPr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E5F973C-55CC-CF42-B934-1C4F93F5A1D7}"/>
              </a:ext>
            </a:extLst>
          </p:cNvPr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6032E8-52C6-D447-84CD-B690BD0B5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3"/>
          <a:stretch/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88868" y="1093660"/>
            <a:ext cx="50442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BIZ UDPGothic" panose="020B0400000000000000" pitchFamily="34" charset="-128"/>
                <a:ea typeface="BIZ UDPGothic" panose="020B0400000000000000" pitchFamily="34" charset="-128"/>
                <a:cs typeface="字魂105号-简雅黑" panose="00000500000000000000" pitchFamily="2" charset="-122"/>
              </a:rPr>
              <a:t>A Better </a:t>
            </a:r>
            <a:r>
              <a:rPr lang="ja-JP" altLang="en-US" sz="6600" dirty="0">
                <a:solidFill>
                  <a:schemeClr val="bg1"/>
                </a:solidFill>
                <a:latin typeface="BIZ UDPGothic" panose="020B0400000000000000" pitchFamily="34" charset="-128"/>
                <a:ea typeface="BIZ UDPGothic" panose="020B0400000000000000" pitchFamily="34" charset="-128"/>
                <a:cs typeface="字魂105号-简雅黑" panose="00000500000000000000" pitchFamily="2" charset="-122"/>
              </a:rPr>
              <a:t>日本語</a:t>
            </a:r>
            <a:r>
              <a:rPr lang="en-US" altLang="zh-CN" sz="6600" dirty="0">
                <a:solidFill>
                  <a:schemeClr val="bg1"/>
                </a:solidFill>
                <a:latin typeface="BIZ UDPGothic" panose="020B0400000000000000" pitchFamily="34" charset="-128"/>
                <a:ea typeface="BIZ UDPGothic" panose="020B0400000000000000" pitchFamily="34" charset="-128"/>
                <a:cs typeface="字魂105号-简雅黑" panose="00000500000000000000" pitchFamily="2" charset="-122"/>
              </a:rPr>
              <a:t> to English Translator</a:t>
            </a:r>
            <a:endParaRPr lang="zh-CN" altLang="en-US" sz="6600" dirty="0">
              <a:solidFill>
                <a:schemeClr val="bg1"/>
              </a:solidFill>
              <a:latin typeface="BIZ UDPGothic" panose="020B0400000000000000" pitchFamily="34" charset="-128"/>
              <a:ea typeface="BIZ UDPGothic" panose="020B0400000000000000" pitchFamily="34" charset="-128"/>
              <a:cs typeface="字魂105号-简雅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810457D-5C80-FC46-B6D5-FB9276BC1DA5}"/>
              </a:ext>
            </a:extLst>
          </p:cNvPr>
          <p:cNvSpPr txBox="1"/>
          <p:nvPr/>
        </p:nvSpPr>
        <p:spPr>
          <a:xfrm>
            <a:off x="9597688" y="5637502"/>
            <a:ext cx="20880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思源黑体 CN Medium" panose="020B0600000000000000" charset="-122"/>
              </a:rPr>
              <a:t>郭晟毓  赵亦阳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6A970C-412F-B247-A3DF-B0ECF1BA2B02}"/>
              </a:ext>
            </a:extLst>
          </p:cNvPr>
          <p:cNvSpPr txBox="1"/>
          <p:nvPr/>
        </p:nvSpPr>
        <p:spPr>
          <a:xfrm>
            <a:off x="9514115" y="6199904"/>
            <a:ext cx="2114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2024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27</a:t>
            </a:r>
            <a:r>
              <a: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日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07FE214-ACCE-B143-93A5-DA66A8A85F3D}"/>
              </a:ext>
            </a:extLst>
          </p:cNvPr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DB3CC76-8A9B-A544-9700-73D3F3EDC650}"/>
                </a:ext>
              </a:extLst>
            </p:cNvPr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6" name="直接连接符 33">
              <a:extLst>
                <a:ext uri="{FF2B5EF4-FFF2-40B4-BE49-F238E27FC236}">
                  <a16:creationId xmlns:a16="http://schemas.microsoft.com/office/drawing/2014/main" id="{47233820-4C73-1F47-B13A-CF6C2F52754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AD0B6B9C-A867-BD45-B0D2-3102F0B53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924F-05AF-139B-206E-21DEC4CB7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A541FB2-2C0F-6AD3-BB83-CD5334282473}"/>
              </a:ext>
            </a:extLst>
          </p:cNvPr>
          <p:cNvSpPr txBox="1"/>
          <p:nvPr/>
        </p:nvSpPr>
        <p:spPr>
          <a:xfrm>
            <a:off x="959552" y="504236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Experiment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69F776-41A2-2128-620F-CEF35CEFBBD2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B2060970-C04D-D20D-7F3B-335DC31AC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537ECF8-6559-51B4-3325-9AE72F8D6BF7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E8B1D-5AE6-75DB-ECD2-C5D557C12144}"/>
              </a:ext>
            </a:extLst>
          </p:cNvPr>
          <p:cNvSpPr txBox="1"/>
          <p:nvPr/>
        </p:nvSpPr>
        <p:spPr>
          <a:xfrm>
            <a:off x="794456" y="1563898"/>
            <a:ext cx="104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Experiment 2: trained on whole/half opus dataset with same FLOPs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98EEE9-0814-FD9E-1BA9-9F37B3CAD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4" y="2178089"/>
            <a:ext cx="9113531" cy="455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1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A5E06-25C8-E574-53A7-32ABC0ACE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7D40EB-20DB-FC75-0DDD-6291DBD4E0C1}"/>
              </a:ext>
            </a:extLst>
          </p:cNvPr>
          <p:cNvSpPr txBox="1"/>
          <p:nvPr/>
        </p:nvSpPr>
        <p:spPr>
          <a:xfrm>
            <a:off x="959552" y="504236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Experiment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D4C72F-84C2-E2B8-55FF-D8D749E67AC9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3534392D-8975-112D-E79A-6F21508C6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AA15A57-F78F-E346-7C7D-5C25DA475156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D996B-88FB-0C7C-DAA4-5975F1BD8ECD}"/>
              </a:ext>
            </a:extLst>
          </p:cNvPr>
          <p:cNvSpPr txBox="1"/>
          <p:nvPr/>
        </p:nvSpPr>
        <p:spPr>
          <a:xfrm>
            <a:off x="794456" y="1563898"/>
            <a:ext cx="104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Experiment 3: translating with greedy/sample decoding strategy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85CA8F-D1EA-60C2-29F9-97F14A11F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6007"/>
            <a:ext cx="6095999" cy="44881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82A584-B90C-7AE4-13BC-8A5F9F4E8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007"/>
            <a:ext cx="6096000" cy="44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8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6ADB4-2B6A-8CB2-64BE-BFA0F4D2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2DC4A6-D232-79A3-3DA2-340EDE0F0211}"/>
              </a:ext>
            </a:extLst>
          </p:cNvPr>
          <p:cNvSpPr txBox="1"/>
          <p:nvPr/>
        </p:nvSpPr>
        <p:spPr>
          <a:xfrm>
            <a:off x="959552" y="504236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Experiment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042673-C955-33A1-A247-DA5439F6F393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B585BA8B-22B6-A1FD-B2B4-E376F585F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019329-79E5-AE79-2E6A-AB1D6E5AE7FB}"/>
              </a:ext>
            </a:extLst>
          </p:cNvPr>
          <p:cNvSpPr txBox="1"/>
          <p:nvPr/>
        </p:nvSpPr>
        <p:spPr>
          <a:xfrm>
            <a:off x="794456" y="1563898"/>
            <a:ext cx="104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“SOTA”: trained on opus dataset and trained to convergence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EE5AF30-0C37-885B-31BF-D90093F593D2}"/>
              </a:ext>
            </a:extLst>
          </p:cNvPr>
          <p:cNvSpPr txBox="1">
            <a:spLocks/>
          </p:cNvSpPr>
          <p:nvPr/>
        </p:nvSpPr>
        <p:spPr>
          <a:xfrm>
            <a:off x="794456" y="2251514"/>
            <a:ext cx="11265464" cy="37654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Demo:</a:t>
            </a:r>
          </a:p>
          <a:p>
            <a:pPr algn="just"/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私の名前は愛です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　　　　　　　　</a:t>
            </a:r>
            <a:r>
              <a:rPr lang="en-US" altLang="ja-JP" sz="1600" dirty="0">
                <a:latin typeface="+mn-lt"/>
              </a:rPr>
              <a:t>-&gt;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1600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My name is love.</a:t>
            </a:r>
            <a:endParaRPr lang="en-US" altLang="zh-CN" sz="1600" dirty="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昨日はお肉を食べません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でした。　　　　　　　　</a:t>
            </a:r>
            <a:r>
              <a:rPr lang="en-US" altLang="ja-JP" sz="1600" dirty="0">
                <a:latin typeface="+mn-lt"/>
              </a:rPr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didn’t eat meat yesterday.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いただきますよう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　　　　　　　　</a:t>
            </a:r>
            <a:r>
              <a:rPr lang="en-US" altLang="ja-JP" sz="1600" dirty="0">
                <a:latin typeface="+mn-lt"/>
              </a:rPr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eat.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秋は好きです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　　　　　　　　　　</a:t>
            </a:r>
            <a:r>
              <a:rPr lang="en-US" altLang="ja-JP" sz="1600" dirty="0">
                <a:latin typeface="+mn-lt"/>
              </a:rPr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 autumn.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おはようございます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　　　　　　　</a:t>
            </a:r>
            <a:r>
              <a:rPr lang="en-US" altLang="ja-JP" sz="1600" dirty="0">
                <a:latin typeface="+mn-lt"/>
              </a:rPr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morning.</a:t>
            </a:r>
          </a:p>
          <a:p>
            <a:pPr algn="just"/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お願い申し上げます。　　　　　　　　　　　　　</a:t>
            </a:r>
            <a:r>
              <a:rPr lang="en-US" altLang="ja-JP" sz="1600" dirty="0">
                <a:latin typeface="+mn-lt"/>
              </a:rPr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Please, I’m begging you.</a:t>
            </a:r>
          </a:p>
          <a:p>
            <a:pPr algn="just"/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国境の長いトンネルを抜けると、雪国であった。　</a:t>
            </a:r>
            <a:r>
              <a:rPr lang="en-US" altLang="ja-JP" sz="1600" dirty="0">
                <a:latin typeface="+mn-lt"/>
              </a:rPr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I ran through the long tunnel of the border, it was </a:t>
            </a:r>
            <a:r>
              <a:rPr lang="en-US" altLang="ja-JP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snowland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ご無沙汰しております。　　　　　　　　　　　　</a:t>
            </a:r>
            <a:r>
              <a:rPr lang="en-US" altLang="ja-JP" sz="1600" dirty="0">
                <a:latin typeface="+mn-lt"/>
              </a:rPr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been a long time.</a:t>
            </a:r>
          </a:p>
          <a:p>
            <a:pPr algn="just"/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我々はここで死に、その意味を次の生者に託す。　</a:t>
            </a:r>
            <a:r>
              <a:rPr lang="en-US" altLang="ja-JP" sz="1600" dirty="0">
                <a:latin typeface="+mn-lt"/>
              </a:rPr>
              <a:t>-&gt;</a:t>
            </a:r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die here and give the meaning to the next.</a:t>
            </a:r>
          </a:p>
        </p:txBody>
      </p:sp>
    </p:spTree>
    <p:extLst>
      <p:ext uri="{BB962C8B-B14F-4D97-AF65-F5344CB8AC3E}">
        <p14:creationId xmlns:p14="http://schemas.microsoft.com/office/powerpoint/2010/main" val="124140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5FBD3-BBB0-B3CA-7F5E-19ED4F20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E3A4A700-D7FC-145B-2989-159E09E8623F}"/>
              </a:ext>
            </a:extLst>
          </p:cNvPr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00252C32-73D9-1370-BFD6-09A762148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012A480F-781E-0B35-FCB8-51F46A9988F9}"/>
              </a:ext>
            </a:extLst>
          </p:cNvPr>
          <p:cNvGrpSpPr/>
          <p:nvPr/>
        </p:nvGrpSpPr>
        <p:grpSpPr>
          <a:xfrm>
            <a:off x="1033481" y="4676361"/>
            <a:ext cx="3146613" cy="1883966"/>
            <a:chOff x="1209755" y="4179558"/>
            <a:chExt cx="3146613" cy="188396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7348784-77F2-5859-ACDB-24D11FA3011D}"/>
                </a:ext>
              </a:extLst>
            </p:cNvPr>
            <p:cNvSpPr txBox="1"/>
            <p:nvPr/>
          </p:nvSpPr>
          <p:spPr>
            <a:xfrm>
              <a:off x="1525143" y="4179558"/>
              <a:ext cx="147989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88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E1DC8CE-9758-3B2F-8240-FD7F6C41EA40}"/>
                </a:ext>
              </a:extLst>
            </p:cNvPr>
            <p:cNvSpPr txBox="1"/>
            <p:nvPr/>
          </p:nvSpPr>
          <p:spPr>
            <a:xfrm>
              <a:off x="1525144" y="5355638"/>
              <a:ext cx="2831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Future Work</a:t>
              </a:r>
              <a:endParaRPr lang="zh-CN" altLang="en-US" sz="4000" dirty="0"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cxnSp>
          <p:nvCxnSpPr>
            <p:cNvPr id="66" name="直接连接符 55">
              <a:extLst>
                <a:ext uri="{FF2B5EF4-FFF2-40B4-BE49-F238E27FC236}">
                  <a16:creationId xmlns:a16="http://schemas.microsoft.com/office/drawing/2014/main" id="{F9BFD237-9C48-F5CB-9EF6-044BE51EDB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D65ADFF-CC9D-8F2F-350A-6DF4E69B0FEB}"/>
              </a:ext>
            </a:extLst>
          </p:cNvPr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>
              <a:extLst>
                <a:ext uri="{FF2B5EF4-FFF2-40B4-BE49-F238E27FC236}">
                  <a16:creationId xmlns:a16="http://schemas.microsoft.com/office/drawing/2014/main" id="{3F922721-BBF7-C9EE-42E6-065737F7E124}"/>
                </a:ext>
              </a:extLst>
            </p:cNvPr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>
              <a:extLst>
                <a:ext uri="{FF2B5EF4-FFF2-40B4-BE49-F238E27FC236}">
                  <a16:creationId xmlns:a16="http://schemas.microsoft.com/office/drawing/2014/main" id="{255392A2-E63B-C4BA-495B-F6314DCA78B1}"/>
                </a:ext>
              </a:extLst>
            </p:cNvPr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>
              <a:extLst>
                <a:ext uri="{FF2B5EF4-FFF2-40B4-BE49-F238E27FC236}">
                  <a16:creationId xmlns:a16="http://schemas.microsoft.com/office/drawing/2014/main" id="{7E0A4964-5DC8-9AEE-3CF4-A65E42BB4352}"/>
                </a:ext>
              </a:extLst>
            </p:cNvPr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>
              <a:extLst>
                <a:ext uri="{FF2B5EF4-FFF2-40B4-BE49-F238E27FC236}">
                  <a16:creationId xmlns:a16="http://schemas.microsoft.com/office/drawing/2014/main" id="{C9BF2719-A5A0-6D87-4B20-AF72513F7B54}"/>
                </a:ext>
              </a:extLst>
            </p:cNvPr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>
              <a:extLst>
                <a:ext uri="{FF2B5EF4-FFF2-40B4-BE49-F238E27FC236}">
                  <a16:creationId xmlns:a16="http://schemas.microsoft.com/office/drawing/2014/main" id="{8B1C9611-CD52-C991-D299-8531CD113767}"/>
                </a:ext>
              </a:extLst>
            </p:cNvPr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>
              <a:extLst>
                <a:ext uri="{FF2B5EF4-FFF2-40B4-BE49-F238E27FC236}">
                  <a16:creationId xmlns:a16="http://schemas.microsoft.com/office/drawing/2014/main" id="{6EB9FBC4-89A3-9170-4DE6-7150EEB52577}"/>
                </a:ext>
              </a:extLst>
            </p:cNvPr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>
              <a:extLst>
                <a:ext uri="{FF2B5EF4-FFF2-40B4-BE49-F238E27FC236}">
                  <a16:creationId xmlns:a16="http://schemas.microsoft.com/office/drawing/2014/main" id="{68094677-01EB-1F16-7D95-C2A7680302D4}"/>
                </a:ext>
              </a:extLst>
            </p:cNvPr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>
              <a:extLst>
                <a:ext uri="{FF2B5EF4-FFF2-40B4-BE49-F238E27FC236}">
                  <a16:creationId xmlns:a16="http://schemas.microsoft.com/office/drawing/2014/main" id="{248520A1-5010-7198-0D60-25C0F234957D}"/>
                </a:ext>
              </a:extLst>
            </p:cNvPr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>
            <a:extLst>
              <a:ext uri="{FF2B5EF4-FFF2-40B4-BE49-F238E27FC236}">
                <a16:creationId xmlns:a16="http://schemas.microsoft.com/office/drawing/2014/main" id="{093E72C6-814A-7395-0FD5-E8E21C41A71F}"/>
              </a:ext>
            </a:extLst>
          </p:cNvPr>
          <p:cNvCxnSpPr>
            <a:cxnSpLocks/>
          </p:cNvCxnSpPr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7C8FBC2-B910-921B-A1A5-D97B43ABF256}"/>
              </a:ext>
            </a:extLst>
          </p:cNvPr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835BA46-A38A-916E-6B4A-5ACEE0853520}"/>
                </a:ext>
              </a:extLst>
            </p:cNvPr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927A0E4-C64F-F22A-7C60-4DBD1AC70516}"/>
                </a:ext>
              </a:extLst>
            </p:cNvPr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EC3E100-3717-41C6-7BEF-1A43F5D557DB}"/>
                </a:ext>
              </a:extLst>
            </p:cNvPr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0F05B1E2-2B40-0E5A-FCFF-E4B0BE89C9F6}"/>
              </a:ext>
            </a:extLst>
          </p:cNvPr>
          <p:cNvSpPr/>
          <p:nvPr/>
        </p:nvSpPr>
        <p:spPr>
          <a:xfrm>
            <a:off x="982638" y="1239655"/>
            <a:ext cx="11235394" cy="343561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501" b="-2153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04937A6-79E5-A5B7-D7E9-AB4C090BCD57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67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4379E-3021-81DE-883D-F015BA957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25F1354-7577-F433-C5CB-6FFD7F1A063A}"/>
              </a:ext>
            </a:extLst>
          </p:cNvPr>
          <p:cNvSpPr txBox="1"/>
          <p:nvPr/>
        </p:nvSpPr>
        <p:spPr>
          <a:xfrm>
            <a:off x="959552" y="504236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Future Work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C92A53-4F1A-45CA-5513-8D40C8F3AB83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84E885CD-9DAB-9FA7-D738-096CEBED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64FE569-3FEE-C558-0DF0-B31B081727FF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D02F16-1BCA-F036-C584-8BDB7F32AFEA}"/>
              </a:ext>
            </a:extLst>
          </p:cNvPr>
          <p:cNvSpPr txBox="1"/>
          <p:nvPr/>
        </p:nvSpPr>
        <p:spPr>
          <a:xfrm>
            <a:off x="794456" y="1563898"/>
            <a:ext cx="771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Reinforcing Grammar Identifying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D0BAD52-5215-2450-2E9D-FC0D2BCB1E31}"/>
              </a:ext>
            </a:extLst>
          </p:cNvPr>
          <p:cNvSpPr txBox="1">
            <a:spLocks/>
          </p:cNvSpPr>
          <p:nvPr/>
        </p:nvSpPr>
        <p:spPr>
          <a:xfrm>
            <a:off x="959552" y="2086816"/>
            <a:ext cx="10521248" cy="289534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日本には社会保険制度があり、国民は必ず公的な医療保険に</a:t>
            </a:r>
            <a:r>
              <a:rPr lang="ja-JP" altLang="en-US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入らなくてはいけない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。</a:t>
            </a:r>
            <a:endParaRPr lang="en-US" altLang="ja-JP" sz="1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There is a social insurance system in Japan, and the people </a:t>
            </a:r>
            <a:r>
              <a:rPr lang="en-US" altLang="zh-CN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must never enter 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 public medical insurance policy.</a:t>
            </a:r>
          </a:p>
          <a:p>
            <a:pPr algn="just">
              <a:lnSpc>
                <a:spcPct val="15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入るべきだ。　　　　　　</a:t>
            </a:r>
            <a:r>
              <a:rPr lang="en-US" altLang="ja-JP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-&gt;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 should go in.</a:t>
            </a:r>
          </a:p>
          <a:p>
            <a:pPr algn="just">
              <a:lnSpc>
                <a:spcPct val="15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入らなければならない。　</a:t>
            </a:r>
            <a:r>
              <a:rPr lang="en-US" altLang="ja-JP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-&gt;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 have to go in.</a:t>
            </a:r>
          </a:p>
          <a:p>
            <a:pPr algn="just">
              <a:lnSpc>
                <a:spcPct val="15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入らなくてはいけない。　</a:t>
            </a:r>
            <a:r>
              <a:rPr lang="en-US" altLang="ja-JP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-&gt;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 have to go in.</a:t>
            </a:r>
            <a:endParaRPr lang="zh-CN" altLang="en-US" sz="1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82BC58-71EA-1532-C100-4244B989CAEE}"/>
              </a:ext>
            </a:extLst>
          </p:cNvPr>
          <p:cNvSpPr txBox="1"/>
          <p:nvPr/>
        </p:nvSpPr>
        <p:spPr>
          <a:xfrm>
            <a:off x="1172912" y="5113373"/>
            <a:ext cx="771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Adding more data for grammar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Introducing Syntax Tree (?)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25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5C77A-47CF-3B89-1CE8-1E0E73A0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60AD6CF-A60B-5858-19FA-E1FD970788D0}"/>
              </a:ext>
            </a:extLst>
          </p:cNvPr>
          <p:cNvSpPr txBox="1"/>
          <p:nvPr/>
        </p:nvSpPr>
        <p:spPr>
          <a:xfrm>
            <a:off x="959552" y="504236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Future Work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0BD0FF-9F1E-9167-AA00-96EC3FC85439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DB04FD66-C24B-80C2-56A2-1C5DF7DC0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1603525-F2A2-1026-C033-CA2A3A37953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67F5F8-1B52-AF79-AE18-E5B5CA87E4F4}"/>
              </a:ext>
            </a:extLst>
          </p:cNvPr>
          <p:cNvSpPr txBox="1"/>
          <p:nvPr/>
        </p:nvSpPr>
        <p:spPr>
          <a:xfrm>
            <a:off x="397228" y="1563898"/>
            <a:ext cx="771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Long-text Translation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5530419-94BE-2CCD-3E8F-340D0C0C3FB0}"/>
              </a:ext>
            </a:extLst>
          </p:cNvPr>
          <p:cNvSpPr txBox="1">
            <a:spLocks/>
          </p:cNvSpPr>
          <p:nvPr/>
        </p:nvSpPr>
        <p:spPr>
          <a:xfrm>
            <a:off x="239192" y="2025563"/>
            <a:ext cx="11713615" cy="283994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冬のよく晴れた日、東京からでも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、</a:t>
            </a:r>
            <a:r>
              <a:rPr lang="ja-JP" altLang="en-US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高い所を走る電車の中から</a:t>
            </a: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富士山が見えることがあります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。</a:t>
            </a:r>
            <a:endParaRPr lang="en-US" altLang="ja-JP" sz="1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朝の</a:t>
            </a:r>
            <a:r>
              <a:rPr lang="ja-JP" altLang="en-US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込んでいる</a:t>
            </a: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電車の中で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、</a:t>
            </a: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高校生が友達に叫びます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。</a:t>
            </a: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「あっ、富士山だ」。</a:t>
            </a:r>
            <a:endParaRPr lang="en-US" altLang="ja-JP" sz="1800" dirty="0">
              <a:solidFill>
                <a:srgbClr val="0070C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声が聞こえた</a:t>
            </a:r>
            <a:r>
              <a:rPr lang="ja-JP" altLang="en-US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とたん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、</a:t>
            </a:r>
            <a:r>
              <a:rPr lang="ja-JP" altLang="en-US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その友達は</a:t>
            </a: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もちろん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、</a:t>
            </a: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他の人も</a:t>
            </a:r>
            <a:r>
              <a:rPr lang="ja-JP" altLang="en-US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どうにかして</a:t>
            </a: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首</a:t>
            </a:r>
            <a:r>
              <a:rPr lang="ja-JP" altLang="en-US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だけでも</a:t>
            </a: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曲げて富士山を見</a:t>
            </a:r>
            <a:r>
              <a:rPr lang="ja-JP" altLang="en-US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よう</a:t>
            </a:r>
            <a:r>
              <a:rPr lang="ja-JP" altLang="en-US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とします</a:t>
            </a:r>
            <a:r>
              <a:rPr lang="ja-JP" altLang="en-US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。</a:t>
            </a:r>
            <a:endParaRPr lang="en-US" altLang="ja-JP" sz="1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 the day of winter, even from Tokyo, you can see Mt. Fuji </a:t>
            </a:r>
            <a:r>
              <a:rPr lang="en-US" altLang="zh-CN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from the high car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  <a:r>
              <a:rPr lang="en-US" altLang="zh-CN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 the morning train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en-US" altLang="zh-CN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high school students cry to friends,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zh-CN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“Oh, Mt. Fuji.” </a:t>
            </a:r>
            <a:r>
              <a:rPr lang="en-US" altLang="zh-CN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zh-CN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heard voices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en-US" altLang="zh-CN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of course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en-US" altLang="zh-CN" sz="1800" b="1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of course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en-US" altLang="zh-CN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and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zh-CN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others bend their heads and</a:t>
            </a:r>
            <a:r>
              <a:rPr lang="en-US" altLang="zh-CN" sz="1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zh-CN" sz="1800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look at Mt. Fuji.</a:t>
            </a:r>
            <a:endParaRPr lang="zh-CN" altLang="en-US" sz="1800" dirty="0">
              <a:solidFill>
                <a:srgbClr val="0070C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D2EA95-233A-40A6-800E-AA421825BFD9}"/>
              </a:ext>
            </a:extLst>
          </p:cNvPr>
          <p:cNvSpPr txBox="1"/>
          <p:nvPr/>
        </p:nvSpPr>
        <p:spPr>
          <a:xfrm>
            <a:off x="1119576" y="5417465"/>
            <a:ext cx="771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Adding long-text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Adjusting attention structure (?)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05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6032E8-52C6-D447-84CD-B690BD0B59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B6D93F-36FE-A242-8E8D-785665DAB9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6" b="20544"/>
          <a:stretch/>
        </p:blipFill>
        <p:spPr>
          <a:xfrm>
            <a:off x="-1" y="0"/>
            <a:ext cx="12218023" cy="40538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文本框 9"/>
          <p:cNvSpPr txBox="1"/>
          <p:nvPr/>
        </p:nvSpPr>
        <p:spPr>
          <a:xfrm>
            <a:off x="1056012" y="4430502"/>
            <a:ext cx="9347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rPr>
              <a:t>Thanks for watching!</a:t>
            </a:r>
            <a:endParaRPr lang="zh-CN" altLang="en-US" sz="6000" dirty="0">
              <a:latin typeface="FZCuHeiSongS-B-GB" panose="02000000000000000000" pitchFamily="2" charset="-122"/>
              <a:ea typeface="FZCuHeiSongS-B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07FE214-ACCE-B143-93A5-DA66A8A85F3D}"/>
              </a:ext>
            </a:extLst>
          </p:cNvPr>
          <p:cNvGrpSpPr/>
          <p:nvPr/>
        </p:nvGrpSpPr>
        <p:grpSpPr>
          <a:xfrm>
            <a:off x="316910" y="0"/>
            <a:ext cx="507831" cy="3703792"/>
            <a:chOff x="381322" y="1224343"/>
            <a:chExt cx="507831" cy="370379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DB3CC76-8A9B-A544-9700-73D3F3EDC650}"/>
                </a:ext>
              </a:extLst>
            </p:cNvPr>
            <p:cNvSpPr txBox="1"/>
            <p:nvPr/>
          </p:nvSpPr>
          <p:spPr>
            <a:xfrm>
              <a:off x="381322" y="1677524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5" name="直接连接符 26">
              <a:extLst>
                <a:ext uri="{FF2B5EF4-FFF2-40B4-BE49-F238E27FC236}">
                  <a16:creationId xmlns:a16="http://schemas.microsoft.com/office/drawing/2014/main" id="{A5D31024-DED1-2A47-BEC3-7F92EB2EE3CA}"/>
                </a:ext>
              </a:extLst>
            </p:cNvPr>
            <p:cNvCxnSpPr/>
            <p:nvPr/>
          </p:nvCxnSpPr>
          <p:spPr>
            <a:xfrm>
              <a:off x="621617" y="1224343"/>
              <a:ext cx="0" cy="314885"/>
            </a:xfrm>
            <a:prstGeom prst="line">
              <a:avLst/>
            </a:prstGeom>
            <a:ln w="76200">
              <a:solidFill>
                <a:srgbClr val="9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>
              <a:extLst>
                <a:ext uri="{FF2B5EF4-FFF2-40B4-BE49-F238E27FC236}">
                  <a16:creationId xmlns:a16="http://schemas.microsoft.com/office/drawing/2014/main" id="{47233820-4C73-1F47-B13A-CF6C2F527541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52DA6A5B-749E-9143-9AA3-9B0F561E1715}"/>
              </a:ext>
            </a:extLst>
          </p:cNvPr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8160D0-59CA-4F44-BC75-65308D8D1183}"/>
              </a:ext>
            </a:extLst>
          </p:cNvPr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7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F89D18-1566-EC4D-A7EE-55060FBA7CC2}"/>
              </a:ext>
            </a:extLst>
          </p:cNvPr>
          <p:cNvSpPr/>
          <p:nvPr/>
        </p:nvSpPr>
        <p:spPr>
          <a:xfrm>
            <a:off x="5854551" y="0"/>
            <a:ext cx="6410231" cy="6900406"/>
          </a:xfrm>
          <a:prstGeom prst="rect">
            <a:avLst/>
          </a:prstGeom>
          <a:solidFill>
            <a:srgbClr val="9A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B2002D-8150-42CA-A4A9-5FA6F0C040DD}"/>
              </a:ext>
            </a:extLst>
          </p:cNvPr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4C4C88-AEAD-49EF-96A7-0377C1C30BFF}"/>
                </a:ext>
              </a:extLst>
            </p:cNvPr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70B56BD-46CD-4F4D-BBD7-9FC4BEDF9482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1611617" y="2435153"/>
            <a:ext cx="1030115" cy="769441"/>
            <a:chOff x="1184078" y="2313500"/>
            <a:chExt cx="1030115" cy="76944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6708A423-F585-FF4C-B6A8-E9E042CED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0" y="6079720"/>
            <a:ext cx="1675797" cy="467802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1627507" y="3444871"/>
            <a:ext cx="2475904" cy="769441"/>
            <a:chOff x="1184078" y="2313500"/>
            <a:chExt cx="2475904" cy="769441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66276" y="2467387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Experiment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54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1627507" y="4447318"/>
            <a:ext cx="2663273" cy="769441"/>
            <a:chOff x="1184078" y="2313500"/>
            <a:chExt cx="2663273" cy="769441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72506" y="2465284"/>
              <a:ext cx="1774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Future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Work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/>
        </p:blipFill>
        <p:spPr>
          <a:xfrm>
            <a:off x="-11561" y="1862942"/>
            <a:ext cx="1639068" cy="3733580"/>
          </a:xfrm>
          <a:prstGeom prst="rect">
            <a:avLst/>
          </a:prstGeom>
        </p:spPr>
      </p:pic>
      <p:cxnSp>
        <p:nvCxnSpPr>
          <p:cNvPr id="38" name="直接连接符 16">
            <a:extLst>
              <a:ext uri="{FF2B5EF4-FFF2-40B4-BE49-F238E27FC236}">
                <a16:creationId xmlns:a16="http://schemas.microsoft.com/office/drawing/2014/main" id="{05D2BC40-E1DA-8646-AC7E-51D3743407E0}"/>
              </a:ext>
            </a:extLst>
          </p:cNvPr>
          <p:cNvCxnSpPr>
            <a:cxnSpLocks/>
          </p:cNvCxnSpPr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855929B-91E2-D74D-B0EB-BB7F74A33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9" r="10405"/>
          <a:stretch/>
        </p:blipFill>
        <p:spPr>
          <a:xfrm>
            <a:off x="6129919" y="319035"/>
            <a:ext cx="5859494" cy="5839996"/>
          </a:xfrm>
          <a:prstGeom prst="rect">
            <a:avLst/>
          </a:prstGeom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22F939-7A5F-4E8D-59B1-A728C49BDD18}"/>
              </a:ext>
            </a:extLst>
          </p:cNvPr>
          <p:cNvSpPr txBox="1"/>
          <p:nvPr/>
        </p:nvSpPr>
        <p:spPr>
          <a:xfrm>
            <a:off x="2499646" y="2586717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Introduction</a:t>
            </a:r>
            <a:endParaRPr lang="zh-CN" altLang="en-US" sz="24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1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52DA6A5B-749E-9143-9AA3-9B0F561E1715}"/>
              </a:ext>
            </a:extLst>
          </p:cNvPr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51BA6A1-4ADA-C742-9CB4-BB87DFA114C4}"/>
              </a:ext>
            </a:extLst>
          </p:cNvPr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D4E10A8-5BC4-9047-BDBB-67EC2ED8BE2C}"/>
              </a:ext>
            </a:extLst>
          </p:cNvPr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7BA891D-8168-D44F-B2DE-0DE3D1B76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A223C7E8-EE52-2747-9BA7-EF63AAD24886}"/>
              </a:ext>
            </a:extLst>
          </p:cNvPr>
          <p:cNvGrpSpPr/>
          <p:nvPr/>
        </p:nvGrpSpPr>
        <p:grpSpPr>
          <a:xfrm>
            <a:off x="1033481" y="4676361"/>
            <a:ext cx="3018373" cy="1883966"/>
            <a:chOff x="1209755" y="4179558"/>
            <a:chExt cx="3018373" cy="188396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FED860B-CE73-624A-AAEB-AE50782D3BD5}"/>
                </a:ext>
              </a:extLst>
            </p:cNvPr>
            <p:cNvSpPr txBox="1"/>
            <p:nvPr/>
          </p:nvSpPr>
          <p:spPr>
            <a:xfrm>
              <a:off x="1525143" y="4179558"/>
              <a:ext cx="147989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88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8C79675-D724-704C-B939-DE8B5943B81B}"/>
                </a:ext>
              </a:extLst>
            </p:cNvPr>
            <p:cNvSpPr txBox="1"/>
            <p:nvPr/>
          </p:nvSpPr>
          <p:spPr>
            <a:xfrm>
              <a:off x="1525144" y="5355638"/>
              <a:ext cx="27029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Introduction</a:t>
              </a:r>
              <a:endParaRPr lang="zh-CN" altLang="en-US" sz="4000" dirty="0"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cxnSp>
          <p:nvCxnSpPr>
            <p:cNvPr id="66" name="直接连接符 55">
              <a:extLst>
                <a:ext uri="{FF2B5EF4-FFF2-40B4-BE49-F238E27FC236}">
                  <a16:creationId xmlns:a16="http://schemas.microsoft.com/office/drawing/2014/main" id="{0F37368B-5974-4140-8260-EF5CD8412A25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965665-DEC0-6F4F-AE71-229C7A35159E}"/>
              </a:ext>
            </a:extLst>
          </p:cNvPr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>
              <a:extLst>
                <a:ext uri="{FF2B5EF4-FFF2-40B4-BE49-F238E27FC236}">
                  <a16:creationId xmlns:a16="http://schemas.microsoft.com/office/drawing/2014/main" id="{3E5D1411-FD22-6146-8B21-DF4D58BBEB70}"/>
                </a:ext>
              </a:extLst>
            </p:cNvPr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>
              <a:extLst>
                <a:ext uri="{FF2B5EF4-FFF2-40B4-BE49-F238E27FC236}">
                  <a16:creationId xmlns:a16="http://schemas.microsoft.com/office/drawing/2014/main" id="{5705A182-3ECC-F848-81E6-9E95ADD0B0EE}"/>
                </a:ext>
              </a:extLst>
            </p:cNvPr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>
              <a:extLst>
                <a:ext uri="{FF2B5EF4-FFF2-40B4-BE49-F238E27FC236}">
                  <a16:creationId xmlns:a16="http://schemas.microsoft.com/office/drawing/2014/main" id="{42DD12AE-7CDD-8743-B72B-B71EE27B8D1F}"/>
                </a:ext>
              </a:extLst>
            </p:cNvPr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>
              <a:extLst>
                <a:ext uri="{FF2B5EF4-FFF2-40B4-BE49-F238E27FC236}">
                  <a16:creationId xmlns:a16="http://schemas.microsoft.com/office/drawing/2014/main" id="{25808C53-FF2F-CA43-BB9A-DF5D1B24ECC8}"/>
                </a:ext>
              </a:extLst>
            </p:cNvPr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>
              <a:extLst>
                <a:ext uri="{FF2B5EF4-FFF2-40B4-BE49-F238E27FC236}">
                  <a16:creationId xmlns:a16="http://schemas.microsoft.com/office/drawing/2014/main" id="{2DF8AB4B-12CE-1A45-BD25-2723E2C09BBC}"/>
                </a:ext>
              </a:extLst>
            </p:cNvPr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>
              <a:extLst>
                <a:ext uri="{FF2B5EF4-FFF2-40B4-BE49-F238E27FC236}">
                  <a16:creationId xmlns:a16="http://schemas.microsoft.com/office/drawing/2014/main" id="{4828C1C4-69B5-194E-A720-2A66808055D6}"/>
                </a:ext>
              </a:extLst>
            </p:cNvPr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>
              <a:extLst>
                <a:ext uri="{FF2B5EF4-FFF2-40B4-BE49-F238E27FC236}">
                  <a16:creationId xmlns:a16="http://schemas.microsoft.com/office/drawing/2014/main" id="{A5688E9C-6B0C-A94B-9FC9-BFD8FE9F930F}"/>
                </a:ext>
              </a:extLst>
            </p:cNvPr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>
              <a:extLst>
                <a:ext uri="{FF2B5EF4-FFF2-40B4-BE49-F238E27FC236}">
                  <a16:creationId xmlns:a16="http://schemas.microsoft.com/office/drawing/2014/main" id="{C79A203A-9338-EE47-B97A-823FF371CA0F}"/>
                </a:ext>
              </a:extLst>
            </p:cNvPr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>
            <a:extLst>
              <a:ext uri="{FF2B5EF4-FFF2-40B4-BE49-F238E27FC236}">
                <a16:creationId xmlns:a16="http://schemas.microsoft.com/office/drawing/2014/main" id="{4F6463CF-A888-2240-B6DB-3CFB7B82D1C3}"/>
              </a:ext>
            </a:extLst>
          </p:cNvPr>
          <p:cNvCxnSpPr>
            <a:cxnSpLocks/>
          </p:cNvCxnSpPr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55E43D-5AFE-1C44-967A-ADA68FA5480A}"/>
              </a:ext>
            </a:extLst>
          </p:cNvPr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F9D8593-9956-3249-8316-A4D66877E672}"/>
                </a:ext>
              </a:extLst>
            </p:cNvPr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115B826-4DDD-F142-B8F8-64834D1B9C69}"/>
                </a:ext>
              </a:extLst>
            </p:cNvPr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526BCE5-B8E2-574A-B99E-8FFD7164D67D}"/>
                </a:ext>
              </a:extLst>
            </p:cNvPr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</p:grpSp>
    </p:spTree>
    <p:extLst>
      <p:ext uri="{BB962C8B-B14F-4D97-AF65-F5344CB8AC3E}">
        <p14:creationId xmlns:p14="http://schemas.microsoft.com/office/powerpoint/2010/main" val="232619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EB67-D141-3668-BD00-BD76F019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34FDAB-8776-321B-5963-6A2C63BA309A}"/>
              </a:ext>
            </a:extLst>
          </p:cNvPr>
          <p:cNvSpPr txBox="1"/>
          <p:nvPr/>
        </p:nvSpPr>
        <p:spPr>
          <a:xfrm>
            <a:off x="959552" y="504236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Introduction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F5CC69-DB91-1C7F-694F-0D338115AB62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46A679C-742B-5405-3C5E-AFDEDD656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5C8BE73-964A-5ADB-BD68-746EF047FDDE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F96EA0-3FCD-06F4-172A-DDE2B1E952A3}"/>
              </a:ext>
            </a:extLst>
          </p:cNvPr>
          <p:cNvSpPr txBox="1"/>
          <p:nvPr/>
        </p:nvSpPr>
        <p:spPr>
          <a:xfrm>
            <a:off x="794456" y="1563898"/>
            <a:ext cx="771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Poor result on my LSTM model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448ABC-16FE-E288-F7C0-C4676E0E7DD5}"/>
              </a:ext>
            </a:extLst>
          </p:cNvPr>
          <p:cNvSpPr txBox="1"/>
          <p:nvPr/>
        </p:nvSpPr>
        <p:spPr>
          <a:xfrm>
            <a:off x="1216660" y="2281258"/>
            <a:ext cx="97586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私の名前は愛です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　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-&gt;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My name is my name.</a:t>
            </a:r>
            <a:endParaRPr lang="en-US" altLang="zh-CN" dirty="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昨日はお肉を食べません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</a:t>
            </a:r>
            <a:r>
              <a:rPr lang="en-US" altLang="ja-JP" dirty="0"/>
              <a:t>-&gt;</a:t>
            </a:r>
            <a:r>
              <a:rPr lang="ja-JP" altLang="en-US" dirty="0"/>
              <a:t>　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don’t eat meat yesterday.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いただきますよう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　</a:t>
            </a:r>
            <a:r>
              <a:rPr lang="en-US" altLang="ja-JP" dirty="0"/>
              <a:t>-&gt;</a:t>
            </a:r>
            <a:r>
              <a:rPr lang="ja-JP" altLang="en-US" dirty="0"/>
              <a:t>　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I’ll do this.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秋は好きです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　　　</a:t>
            </a:r>
            <a:r>
              <a:rPr lang="en-US" altLang="ja-JP" dirty="0"/>
              <a:t>-&gt;</a:t>
            </a:r>
            <a:r>
              <a:rPr lang="ja-JP" altLang="en-US" dirty="0"/>
              <a:t>　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 green.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おはようございます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</a:t>
            </a:r>
            <a:r>
              <a:rPr lang="en-US" altLang="ja-JP" dirty="0"/>
              <a:t>-&gt;</a:t>
            </a:r>
            <a:r>
              <a:rPr lang="ja-JP" altLang="en-US" dirty="0"/>
              <a:t>　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morning.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ドアを閉める。　　　　　　　　　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-&gt;</a:t>
            </a:r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Lock the door.</a:t>
            </a:r>
            <a:endParaRPr lang="en-US" altLang="zh-CN" dirty="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ドアが閉まる。　　　　　　　　　</a:t>
            </a:r>
            <a:r>
              <a:rPr lang="en-US" altLang="ja-JP" dirty="0"/>
              <a:t>-&gt;</a:t>
            </a:r>
            <a:r>
              <a:rPr lang="ja-JP" altLang="en-US" dirty="0"/>
              <a:t>　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door is down.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ドアが閉められる。　　　　　　　</a:t>
            </a:r>
            <a:r>
              <a:rPr lang="en-US" altLang="ja-JP" dirty="0"/>
              <a:t>-&gt;</a:t>
            </a:r>
            <a:r>
              <a:rPr lang="ja-JP" altLang="en-US" dirty="0"/>
              <a:t>　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to open door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door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英語を教えてくれてありがとう。　</a:t>
            </a:r>
            <a:r>
              <a:rPr lang="en-US" altLang="ja-JP" dirty="0"/>
              <a:t>-&gt;</a:t>
            </a:r>
            <a:r>
              <a:rPr lang="ja-JP" altLang="en-US" dirty="0"/>
              <a:t>　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me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英語を教えていただけませんか。　</a:t>
            </a:r>
            <a:r>
              <a:rPr lang="en-US" altLang="ja-JP" dirty="0"/>
              <a:t>-&gt;</a:t>
            </a:r>
            <a:r>
              <a:rPr lang="ja-JP" altLang="en-US" dirty="0"/>
              <a:t>　　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you teach English speak?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57CF3C-3273-4544-2BFF-4E0A718ACCFA}"/>
              </a:ext>
            </a:extLst>
          </p:cNvPr>
          <p:cNvSpPr txBox="1"/>
          <p:nvPr/>
        </p:nvSpPr>
        <p:spPr>
          <a:xfrm>
            <a:off x="8618675" y="2872188"/>
            <a:ext cx="3502205" cy="195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Vocabulary Mapping</a:t>
            </a:r>
          </a:p>
          <a:p>
            <a:pPr algn="ctr">
              <a:lnSpc>
                <a:spcPct val="150000"/>
              </a:lnSpc>
            </a:pP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Grammar Identifying</a:t>
            </a:r>
          </a:p>
        </p:txBody>
      </p:sp>
    </p:spTree>
    <p:extLst>
      <p:ext uri="{BB962C8B-B14F-4D97-AF65-F5344CB8AC3E}">
        <p14:creationId xmlns:p14="http://schemas.microsoft.com/office/powerpoint/2010/main" val="221315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55D0E-A9EC-9E66-E47C-F91C982BC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9AFB73-D846-A7D9-58E6-95CF21BBE0BA}"/>
              </a:ext>
            </a:extLst>
          </p:cNvPr>
          <p:cNvSpPr txBox="1"/>
          <p:nvPr/>
        </p:nvSpPr>
        <p:spPr>
          <a:xfrm>
            <a:off x="959552" y="504236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Introduction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EC120F-0EE5-6401-9B46-5FE0FAE93789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3D7AB0C0-BF51-39A6-E0FD-C277368C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83A93AE-AFD6-4F02-3F22-45C6189DA150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D5198-015B-64DF-5ECE-FF1DFAD927F1}"/>
              </a:ext>
            </a:extLst>
          </p:cNvPr>
          <p:cNvSpPr txBox="1"/>
          <p:nvPr/>
        </p:nvSpPr>
        <p:spPr>
          <a:xfrm>
            <a:off x="794456" y="1563898"/>
            <a:ext cx="771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Changing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model architecture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D0E6D39-5F99-0547-160E-9FEDC7626E39}"/>
              </a:ext>
            </a:extLst>
          </p:cNvPr>
          <p:cNvSpPr txBox="1">
            <a:spLocks/>
          </p:cNvSpPr>
          <p:nvPr/>
        </p:nvSpPr>
        <p:spPr>
          <a:xfrm>
            <a:off x="1293158" y="2718739"/>
            <a:ext cx="8369002" cy="196598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LSTM -&gt; Transformer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Marian: https://marian-nmt.github.io/</a:t>
            </a:r>
            <a:endParaRPr lang="zh-CN" altLang="en-US" dirty="0">
              <a:solidFill>
                <a:schemeClr val="tx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6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CD612-62CA-21A1-3A5A-173EA0D1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529846-AFF0-083F-4484-F37FDC3237AD}"/>
              </a:ext>
            </a:extLst>
          </p:cNvPr>
          <p:cNvSpPr txBox="1"/>
          <p:nvPr/>
        </p:nvSpPr>
        <p:spPr>
          <a:xfrm>
            <a:off x="959552" y="504236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Introduction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D5FEA5-AA84-EDAD-E107-BC0275FBC0BC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6FB10DD-C6E1-6C7B-2C78-EDA164226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037EF71-2EB0-C712-B3C3-DAE510C9EF3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0F10AE-B9E5-2E68-7F95-357BD9210AF7}"/>
              </a:ext>
            </a:extLst>
          </p:cNvPr>
          <p:cNvSpPr txBox="1"/>
          <p:nvPr/>
        </p:nvSpPr>
        <p:spPr>
          <a:xfrm>
            <a:off x="794456" y="1563898"/>
            <a:ext cx="771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Using larger dataset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DE57807-19C8-4560-1D14-6974E82D08AB}"/>
              </a:ext>
            </a:extLst>
          </p:cNvPr>
          <p:cNvSpPr txBox="1">
            <a:spLocks/>
          </p:cNvSpPr>
          <p:nvPr/>
        </p:nvSpPr>
        <p:spPr>
          <a:xfrm>
            <a:off x="959552" y="2719701"/>
            <a:ext cx="10257088" cy="18894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Opus: A comprehensive open-source collection of parallel corpora, compiling parallel texts from a variety of sources including official documents, Wikipedia, movie subtitles, and so on.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Tatoeba</a:t>
            </a:r>
            <a:r>
              <a:rPr lang="en-US" altLang="zh-CN" sz="1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: A database of massive sentences and translations maintained by thousands of volunteer community members.      https://tatoeba.org/</a:t>
            </a:r>
            <a:endParaRPr lang="zh-CN" altLang="en-US" sz="1800" dirty="0">
              <a:solidFill>
                <a:schemeClr val="tx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8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9D4E10A8-5BC4-9047-BDBB-67EC2ED8BE2C}"/>
              </a:ext>
            </a:extLst>
          </p:cNvPr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7BA891D-8168-D44F-B2DE-0DE3D1B76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A223C7E8-EE52-2747-9BA7-EF63AAD24886}"/>
              </a:ext>
            </a:extLst>
          </p:cNvPr>
          <p:cNvGrpSpPr/>
          <p:nvPr/>
        </p:nvGrpSpPr>
        <p:grpSpPr>
          <a:xfrm>
            <a:off x="1033481" y="4676361"/>
            <a:ext cx="2843645" cy="1883966"/>
            <a:chOff x="1209755" y="4179558"/>
            <a:chExt cx="2843645" cy="188396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FED860B-CE73-624A-AAEB-AE50782D3BD5}"/>
                </a:ext>
              </a:extLst>
            </p:cNvPr>
            <p:cNvSpPr txBox="1"/>
            <p:nvPr/>
          </p:nvSpPr>
          <p:spPr>
            <a:xfrm>
              <a:off x="1525143" y="4179558"/>
              <a:ext cx="147989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88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8C79675-D724-704C-B939-DE8B5943B81B}"/>
                </a:ext>
              </a:extLst>
            </p:cNvPr>
            <p:cNvSpPr txBox="1"/>
            <p:nvPr/>
          </p:nvSpPr>
          <p:spPr>
            <a:xfrm>
              <a:off x="1525144" y="5355638"/>
              <a:ext cx="25282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Experiment</a:t>
              </a:r>
              <a:endParaRPr lang="zh-CN" altLang="en-US" sz="4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66" name="直接连接符 55">
              <a:extLst>
                <a:ext uri="{FF2B5EF4-FFF2-40B4-BE49-F238E27FC236}">
                  <a16:creationId xmlns:a16="http://schemas.microsoft.com/office/drawing/2014/main" id="{0F37368B-5974-4140-8260-EF5CD8412A25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965665-DEC0-6F4F-AE71-229C7A35159E}"/>
              </a:ext>
            </a:extLst>
          </p:cNvPr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>
              <a:extLst>
                <a:ext uri="{FF2B5EF4-FFF2-40B4-BE49-F238E27FC236}">
                  <a16:creationId xmlns:a16="http://schemas.microsoft.com/office/drawing/2014/main" id="{3E5D1411-FD22-6146-8B21-DF4D58BBEB70}"/>
                </a:ext>
              </a:extLst>
            </p:cNvPr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>
              <a:extLst>
                <a:ext uri="{FF2B5EF4-FFF2-40B4-BE49-F238E27FC236}">
                  <a16:creationId xmlns:a16="http://schemas.microsoft.com/office/drawing/2014/main" id="{5705A182-3ECC-F848-81E6-9E95ADD0B0EE}"/>
                </a:ext>
              </a:extLst>
            </p:cNvPr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>
              <a:extLst>
                <a:ext uri="{FF2B5EF4-FFF2-40B4-BE49-F238E27FC236}">
                  <a16:creationId xmlns:a16="http://schemas.microsoft.com/office/drawing/2014/main" id="{42DD12AE-7CDD-8743-B72B-B71EE27B8D1F}"/>
                </a:ext>
              </a:extLst>
            </p:cNvPr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>
              <a:extLst>
                <a:ext uri="{FF2B5EF4-FFF2-40B4-BE49-F238E27FC236}">
                  <a16:creationId xmlns:a16="http://schemas.microsoft.com/office/drawing/2014/main" id="{25808C53-FF2F-CA43-BB9A-DF5D1B24ECC8}"/>
                </a:ext>
              </a:extLst>
            </p:cNvPr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>
              <a:extLst>
                <a:ext uri="{FF2B5EF4-FFF2-40B4-BE49-F238E27FC236}">
                  <a16:creationId xmlns:a16="http://schemas.microsoft.com/office/drawing/2014/main" id="{2DF8AB4B-12CE-1A45-BD25-2723E2C09BBC}"/>
                </a:ext>
              </a:extLst>
            </p:cNvPr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>
              <a:extLst>
                <a:ext uri="{FF2B5EF4-FFF2-40B4-BE49-F238E27FC236}">
                  <a16:creationId xmlns:a16="http://schemas.microsoft.com/office/drawing/2014/main" id="{4828C1C4-69B5-194E-A720-2A66808055D6}"/>
                </a:ext>
              </a:extLst>
            </p:cNvPr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>
              <a:extLst>
                <a:ext uri="{FF2B5EF4-FFF2-40B4-BE49-F238E27FC236}">
                  <a16:creationId xmlns:a16="http://schemas.microsoft.com/office/drawing/2014/main" id="{A5688E9C-6B0C-A94B-9FC9-BFD8FE9F930F}"/>
                </a:ext>
              </a:extLst>
            </p:cNvPr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>
              <a:extLst>
                <a:ext uri="{FF2B5EF4-FFF2-40B4-BE49-F238E27FC236}">
                  <a16:creationId xmlns:a16="http://schemas.microsoft.com/office/drawing/2014/main" id="{C79A203A-9338-EE47-B97A-823FF371CA0F}"/>
                </a:ext>
              </a:extLst>
            </p:cNvPr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654"/>
              <a:endParaRPr lang="zh-CN" altLang="en-US" sz="2399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>
            <a:extLst>
              <a:ext uri="{FF2B5EF4-FFF2-40B4-BE49-F238E27FC236}">
                <a16:creationId xmlns:a16="http://schemas.microsoft.com/office/drawing/2014/main" id="{4F6463CF-A888-2240-B6DB-3CFB7B82D1C3}"/>
              </a:ext>
            </a:extLst>
          </p:cNvPr>
          <p:cNvCxnSpPr>
            <a:cxnSpLocks/>
          </p:cNvCxnSpPr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55E43D-5AFE-1C44-967A-ADA68FA5480A}"/>
              </a:ext>
            </a:extLst>
          </p:cNvPr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F9D8593-9956-3249-8316-A4D66877E672}"/>
                </a:ext>
              </a:extLst>
            </p:cNvPr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E115B826-4DDD-F142-B8F8-64834D1B9C69}"/>
                </a:ext>
              </a:extLst>
            </p:cNvPr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526BCE5-B8E2-574A-B99E-8FFD7164D67D}"/>
                </a:ext>
              </a:extLst>
            </p:cNvPr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DA6A938-B376-ED45-9296-98BF635266D8}"/>
              </a:ext>
            </a:extLst>
          </p:cNvPr>
          <p:cNvSpPr/>
          <p:nvPr/>
        </p:nvSpPr>
        <p:spPr>
          <a:xfrm>
            <a:off x="982638" y="1239655"/>
            <a:ext cx="11235392" cy="343596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E355A9D-42F6-814C-A876-E68422531F17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7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6EDD9-AE7D-F54C-9067-B2751C7F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775DDF8-4F89-8042-6F10-380CAA4496D6}"/>
              </a:ext>
            </a:extLst>
          </p:cNvPr>
          <p:cNvSpPr txBox="1"/>
          <p:nvPr/>
        </p:nvSpPr>
        <p:spPr>
          <a:xfrm>
            <a:off x="959552" y="504236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Experiment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0816A9-0563-16A3-69D2-74F80F574579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EAFCA05B-B67D-7C16-EFA1-63823F282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54A00E8-F304-69A8-72C3-4EDE9BB780A1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0DB3EC-E352-DA8B-65F5-F5970E6A94C0}"/>
              </a:ext>
            </a:extLst>
          </p:cNvPr>
          <p:cNvSpPr txBox="1"/>
          <p:nvPr/>
        </p:nvSpPr>
        <p:spPr>
          <a:xfrm>
            <a:off x="794456" y="1563898"/>
            <a:ext cx="104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Experiment 1: trained on different datasets and trained to convergence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1FC529-94F1-20BC-D706-5BE992998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4" y="2158902"/>
            <a:ext cx="9113531" cy="455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3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5339-A2BA-DC89-78A3-76E25E495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46C9F9-0915-0C0C-C6C2-D1B84287CBB2}"/>
              </a:ext>
            </a:extLst>
          </p:cNvPr>
          <p:cNvSpPr txBox="1"/>
          <p:nvPr/>
        </p:nvSpPr>
        <p:spPr>
          <a:xfrm>
            <a:off x="959552" y="504236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Experiment</a:t>
            </a:r>
            <a:endParaRPr lang="zh-CN" altLang="en-US" sz="36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15A343-FE92-5A0A-33BE-2B57F213AFC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84E9C569-D69B-3B85-238E-6F606705C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7BAA245-30B1-E510-D26A-6C2AAEB8316A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490DEB-9B44-DE9A-E529-2F6C2FAC2118}"/>
              </a:ext>
            </a:extLst>
          </p:cNvPr>
          <p:cNvSpPr txBox="1"/>
          <p:nvPr/>
        </p:nvSpPr>
        <p:spPr>
          <a:xfrm>
            <a:off x="794456" y="1563898"/>
            <a:ext cx="104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Compare LSTM and Marian trained on task1 dataset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C674CB-0517-7A09-1660-D3A2E24EBC50}"/>
              </a:ext>
            </a:extLst>
          </p:cNvPr>
          <p:cNvSpPr txBox="1"/>
          <p:nvPr/>
        </p:nvSpPr>
        <p:spPr>
          <a:xfrm>
            <a:off x="208280" y="2025563"/>
            <a:ext cx="5887720" cy="2544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LSTM</a:t>
            </a:r>
            <a:endParaRPr lang="en-US" altLang="zh-CN" b="1" dirty="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私の名前は愛です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</a:t>
            </a:r>
            <a:r>
              <a:rPr lang="en-US" altLang="ja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-&gt;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1600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My name is my name.</a:t>
            </a:r>
            <a:endParaRPr lang="en-US" altLang="zh-CN" sz="1600" dirty="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昨日はお肉を食べません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</a:t>
            </a:r>
            <a:r>
              <a:rPr lang="en-US" altLang="ja-JP" sz="1600" dirty="0"/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don’t eat meat yesterday.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いただきますよう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</a:t>
            </a:r>
            <a:r>
              <a:rPr lang="en-US" altLang="ja-JP" sz="1600" dirty="0"/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I’ll do this.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秋は好きです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</a:t>
            </a:r>
            <a:r>
              <a:rPr lang="en-US" altLang="ja-JP" sz="1600" dirty="0"/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 green.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おはようございます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</a:t>
            </a:r>
            <a:r>
              <a:rPr lang="en-US" altLang="ja-JP" sz="1600" dirty="0"/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morning.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422595-1134-E691-9E8D-ED9F9720B70F}"/>
              </a:ext>
            </a:extLst>
          </p:cNvPr>
          <p:cNvSpPr txBox="1"/>
          <p:nvPr/>
        </p:nvSpPr>
        <p:spPr>
          <a:xfrm>
            <a:off x="6041108" y="2025563"/>
            <a:ext cx="6150892" cy="2456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Marian</a:t>
            </a:r>
            <a:endParaRPr lang="en-US" altLang="zh-CN" b="1" dirty="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私の名前は愛です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</a:t>
            </a:r>
            <a:r>
              <a:rPr lang="en-US" altLang="ja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-&gt;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1600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My name is love.</a:t>
            </a:r>
            <a:endParaRPr lang="en-US" altLang="zh-CN" sz="1600" dirty="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昨日はお肉を食べません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でした。</a:t>
            </a:r>
            <a:r>
              <a:rPr lang="en-US" altLang="ja-JP" sz="1600" dirty="0"/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didn’t eat meat yesterday.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いただきますよう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</a:t>
            </a:r>
            <a:r>
              <a:rPr lang="en-US" altLang="ja-JP" sz="1600" dirty="0"/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envy you.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秋は好きです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　　　</a:t>
            </a:r>
            <a:r>
              <a:rPr lang="en-US" altLang="ja-JP" sz="1600" dirty="0"/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favorite is here.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おはようございます</a:t>
            </a:r>
            <a:r>
              <a:rPr lang="ja-JP" alt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。　　　　　</a:t>
            </a:r>
            <a:r>
              <a:rPr lang="en-US" altLang="ja-JP" sz="1600" dirty="0"/>
              <a:t>-&gt;</a:t>
            </a:r>
            <a:r>
              <a:rPr lang="ja-JP" altLang="en-US" sz="1600" dirty="0"/>
              <a:t>　　</a:t>
            </a:r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morning.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6BEB96-4E31-88BE-FC94-5BA0771CF5CC}"/>
              </a:ext>
            </a:extLst>
          </p:cNvPr>
          <p:cNvSpPr txBox="1"/>
          <p:nvPr/>
        </p:nvSpPr>
        <p:spPr>
          <a:xfrm>
            <a:off x="514500" y="5031258"/>
            <a:ext cx="11053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秋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ja-JP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low dataset diversity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     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corresponds to both “autumn” and “fall” in the dataset, and a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lways appears together with “around the corner”</a:t>
            </a:r>
          </a:p>
          <a:p>
            <a:r>
              <a:rPr lang="zh-CN" altLang="en-US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いただきますよう</a:t>
            </a:r>
            <a:r>
              <a:rPr lang="en-US" altLang="zh-CN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:</a:t>
            </a:r>
            <a:r>
              <a:rPr lang="ja-JP" altLang="en-US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low dataset diversity? syntactic omission? ambiguity of sentence? missing context?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special honorific in Japanese, both subject and object are omitted.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more, there’s no clear counterpart of “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授受关系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English, so context matters in these cases.</a:t>
            </a:r>
          </a:p>
        </p:txBody>
      </p:sp>
    </p:spTree>
    <p:extLst>
      <p:ext uri="{BB962C8B-B14F-4D97-AF65-F5344CB8AC3E}">
        <p14:creationId xmlns:p14="http://schemas.microsoft.com/office/powerpoint/2010/main" val="15984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862</Words>
  <Application>Microsoft Office PowerPoint</Application>
  <PresentationFormat>宽屏</PresentationFormat>
  <Paragraphs>103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等线</vt:lpstr>
      <vt:lpstr>思源黑体 CN Light</vt:lpstr>
      <vt:lpstr>FZDaWeiTiS-R-GB</vt:lpstr>
      <vt:lpstr>FZShengShiKaiShuS-EB-GB</vt:lpstr>
      <vt:lpstr>Times New Roman</vt:lpstr>
      <vt:lpstr>FZCuHeiSongS-B-GB</vt:lpstr>
      <vt:lpstr>等线 Light</vt:lpstr>
      <vt:lpstr>BIZ UDPGothic</vt:lpstr>
      <vt:lpstr>Arial</vt:lpstr>
      <vt:lpstr>字魂105号-简雅黑</vt:lpstr>
      <vt:lpstr>Yu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北京大学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subject/>
  <dc:creator>刘钊 城环20博</dc:creator>
  <cp:keywords/>
  <dc:description/>
  <cp:lastModifiedBy>亦阳 赵</cp:lastModifiedBy>
  <cp:revision>59</cp:revision>
  <cp:lastPrinted>2022-02-28T11:05:57Z</cp:lastPrinted>
  <dcterms:created xsi:type="dcterms:W3CDTF">2020-08-05T06:35:16Z</dcterms:created>
  <dcterms:modified xsi:type="dcterms:W3CDTF">2024-12-27T06:17:30Z</dcterms:modified>
  <cp:category/>
</cp:coreProperties>
</file>